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10" autoAdjust="0"/>
  </p:normalViewPr>
  <p:slideViewPr>
    <p:cSldViewPr>
      <p:cViewPr varScale="1">
        <p:scale>
          <a:sx n="74" d="100"/>
          <a:sy n="74" d="100"/>
        </p:scale>
        <p:origin x="15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5202C-98F8-476E-BCEF-2168EE566EAD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D028A-7CB2-432F-B644-6F0D2065DA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377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1</a:t>
            </a:r>
            <a:r>
              <a:rPr lang="nb-NO" baseline="0" dirty="0" smtClean="0"/>
              <a:t> A-økt (intro)</a:t>
            </a:r>
            <a:endParaRPr lang="nb-NO" dirty="0" smtClean="0"/>
          </a:p>
          <a:p>
            <a:r>
              <a:rPr lang="nb-NO" dirty="0" smtClean="0"/>
              <a:t>10 B-økter</a:t>
            </a:r>
          </a:p>
          <a:p>
            <a:r>
              <a:rPr lang="nb-NO" dirty="0" smtClean="0"/>
              <a:t>1 – C-økt</a:t>
            </a:r>
          </a:p>
          <a:p>
            <a:r>
              <a:rPr lang="nb-NO" dirty="0" smtClean="0"/>
              <a:t>10 F-økter</a:t>
            </a:r>
          </a:p>
          <a:p>
            <a:r>
              <a:rPr lang="nb-NO" dirty="0" smtClean="0"/>
              <a:t>1 LM-økt 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028A-7CB2-432F-B644-6F0D2065DA5B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8470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En tredjedel (av 12) bruker for lite til å få utbytte???</a:t>
            </a:r>
          </a:p>
          <a:p>
            <a:endParaRPr lang="nb-NO" dirty="0" smtClean="0"/>
          </a:p>
          <a:p>
            <a:pPr lvl="2"/>
            <a:r>
              <a:rPr lang="nb-NO" dirty="0" smtClean="0"/>
              <a:t>0  ville ta det senere</a:t>
            </a:r>
          </a:p>
          <a:p>
            <a:pPr lvl="2"/>
            <a:r>
              <a:rPr lang="nb-NO" dirty="0" smtClean="0"/>
              <a:t>28 annen behandling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028A-7CB2-432F-B644-6F0D2065DA5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3178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B3906BD-85BD-4410-A3A4-AF942E50BD0D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3E969F4-999B-48AC-B541-AD0B899F7B4C}" type="datetimeFigureOut">
              <a:rPr lang="nb-NO" smtClean="0"/>
              <a:t>21.01.2021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Endre 2.0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Et web-basert program for å endre alkoholvaner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609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Kontekst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Endre startet som et røykesluttprogram i 2013, men har i de siste årene gradvis blitt videreutviklet til også å kunne gi hjelp i forhold til andre typer atferdsendring. </a:t>
            </a:r>
          </a:p>
          <a:p>
            <a:r>
              <a:rPr lang="nb-NO" dirty="0" smtClean="0"/>
              <a:t>Ført ut etter røykeslutt er endring av alkoholvaner – som er tema for resten av denne presentasjonen.</a:t>
            </a:r>
          </a:p>
          <a:p>
            <a:r>
              <a:rPr lang="nb-NO" dirty="0" smtClean="0"/>
              <a:t>Etter hvert skal Endre også kunne hjelpe folk med å endre vaner rundt pengespill, </a:t>
            </a:r>
            <a:r>
              <a:rPr lang="nb-NO" dirty="0" err="1" smtClean="0"/>
              <a:t>gaming</a:t>
            </a:r>
            <a:r>
              <a:rPr lang="nb-NO" dirty="0" smtClean="0"/>
              <a:t>, kosthold, fysisk aktivitet, andre rusmidler, misbruk av reseptbelagte medikamenter, smertehåndtering m.m.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085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Endre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Består av 23 moduler</a:t>
            </a:r>
          </a:p>
          <a:p>
            <a:pPr lvl="1"/>
            <a:r>
              <a:rPr lang="nb-NO" dirty="0" smtClean="0"/>
              <a:t>3-10 minutter</a:t>
            </a:r>
          </a:p>
          <a:p>
            <a:r>
              <a:rPr lang="nb-NO" dirty="0" smtClean="0"/>
              <a:t>Basert på:</a:t>
            </a:r>
          </a:p>
          <a:p>
            <a:pPr lvl="1"/>
            <a:r>
              <a:rPr lang="nb-NO" dirty="0"/>
              <a:t>M</a:t>
            </a:r>
            <a:r>
              <a:rPr lang="nb-NO" dirty="0" smtClean="0"/>
              <a:t>otiverende </a:t>
            </a:r>
            <a:r>
              <a:rPr lang="nb-NO" dirty="0" smtClean="0"/>
              <a:t>samtale</a:t>
            </a:r>
          </a:p>
          <a:p>
            <a:pPr lvl="1"/>
            <a:r>
              <a:rPr lang="nb-NO" dirty="0"/>
              <a:t>S</a:t>
            </a:r>
            <a:r>
              <a:rPr lang="nb-NO" dirty="0" smtClean="0"/>
              <a:t>elv-reguleringsteori </a:t>
            </a:r>
            <a:endParaRPr lang="nb-NO" dirty="0" smtClean="0"/>
          </a:p>
          <a:p>
            <a:pPr lvl="1"/>
            <a:r>
              <a:rPr lang="nb-NO" dirty="0" smtClean="0"/>
              <a:t>Tilbakefalls-forebygging (</a:t>
            </a:r>
            <a:r>
              <a:rPr lang="nb-NO" dirty="0" err="1" smtClean="0"/>
              <a:t>Marlatt</a:t>
            </a:r>
            <a:r>
              <a:rPr lang="nb-NO" dirty="0" smtClean="0"/>
              <a:t> </a:t>
            </a:r>
            <a:r>
              <a:rPr lang="nb-NO" dirty="0" smtClean="0"/>
              <a:t>&amp; Gordon sin </a:t>
            </a:r>
            <a:r>
              <a:rPr lang="nb-NO" dirty="0" err="1" smtClean="0"/>
              <a:t>relapse</a:t>
            </a:r>
            <a:r>
              <a:rPr lang="nb-NO" dirty="0" smtClean="0"/>
              <a:t> </a:t>
            </a:r>
            <a:r>
              <a:rPr lang="nb-NO" dirty="0" err="1" smtClean="0"/>
              <a:t>prevention</a:t>
            </a:r>
            <a:r>
              <a:rPr lang="nb-NO" dirty="0" smtClean="0"/>
              <a:t> </a:t>
            </a:r>
            <a:r>
              <a:rPr lang="nb-NO" dirty="0" err="1" smtClean="0"/>
              <a:t>model</a:t>
            </a:r>
            <a:r>
              <a:rPr lang="nb-NO" dirty="0" smtClean="0"/>
              <a:t>)</a:t>
            </a:r>
            <a:endParaRPr lang="nb-NO" dirty="0" smtClean="0"/>
          </a:p>
          <a:p>
            <a:r>
              <a:rPr lang="nb-NO" dirty="0" smtClean="0"/>
              <a:t>Snakker direkte til brukeren </a:t>
            </a:r>
          </a:p>
          <a:p>
            <a:pPr lvl="1"/>
            <a:r>
              <a:rPr lang="nb-NO" dirty="0" smtClean="0"/>
              <a:t>Virtuell </a:t>
            </a:r>
            <a:r>
              <a:rPr lang="nb-NO" dirty="0" smtClean="0"/>
              <a:t>partner (</a:t>
            </a:r>
            <a:r>
              <a:rPr lang="nb-NO" dirty="0" smtClean="0"/>
              <a:t>non-</a:t>
            </a:r>
            <a:r>
              <a:rPr lang="nb-NO" dirty="0" err="1" smtClean="0"/>
              <a:t>embodied</a:t>
            </a:r>
            <a:r>
              <a:rPr lang="nb-NO" dirty="0" smtClean="0"/>
              <a:t> </a:t>
            </a:r>
            <a:r>
              <a:rPr lang="nb-NO" dirty="0" err="1" smtClean="0"/>
              <a:t>relational</a:t>
            </a:r>
            <a:r>
              <a:rPr lang="nb-NO" dirty="0" smtClean="0"/>
              <a:t> </a:t>
            </a:r>
            <a:r>
              <a:rPr lang="nb-NO" dirty="0" smtClean="0"/>
              <a:t>agent)</a:t>
            </a:r>
            <a:endParaRPr lang="nb-NO" dirty="0" smtClean="0"/>
          </a:p>
          <a:p>
            <a:r>
              <a:rPr lang="nb-NO" dirty="0" smtClean="0"/>
              <a:t>Ment å gi støtte mellom konsultasjonene</a:t>
            </a:r>
          </a:p>
          <a:p>
            <a:r>
              <a:rPr lang="nb-NO" dirty="0" smtClean="0"/>
              <a:t>Endre kan fungere alene (som </a:t>
            </a:r>
            <a:r>
              <a:rPr lang="nb-NO" dirty="0" smtClean="0"/>
              <a:t>stand-</a:t>
            </a:r>
            <a:r>
              <a:rPr lang="nb-NO" dirty="0" err="1" smtClean="0"/>
              <a:t>alone</a:t>
            </a:r>
            <a:r>
              <a:rPr lang="nb-NO" dirty="0" smtClean="0"/>
              <a:t> </a:t>
            </a:r>
            <a:r>
              <a:rPr lang="nb-NO" dirty="0" smtClean="0"/>
              <a:t>intervensjon), </a:t>
            </a:r>
            <a:r>
              <a:rPr lang="nb-NO" dirty="0" smtClean="0"/>
              <a:t>men mange fordeler med at </a:t>
            </a:r>
            <a:r>
              <a:rPr lang="nb-NO" dirty="0" smtClean="0"/>
              <a:t>helsepersonell </a:t>
            </a:r>
            <a:r>
              <a:rPr lang="nb-NO" dirty="0" smtClean="0"/>
              <a:t>rekrutterer og </a:t>
            </a:r>
            <a:r>
              <a:rPr lang="nb-NO" dirty="0" smtClean="0"/>
              <a:t>følger opp brukeren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821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Pilotstudie </a:t>
            </a:r>
            <a:r>
              <a:rPr lang="nb-NO" dirty="0" smtClean="0"/>
              <a:t>fra </a:t>
            </a:r>
            <a:r>
              <a:rPr lang="nb-NO" dirty="0" err="1" smtClean="0"/>
              <a:t>sept</a:t>
            </a:r>
            <a:r>
              <a:rPr lang="nb-NO" dirty="0" smtClean="0"/>
              <a:t>/</a:t>
            </a:r>
            <a:r>
              <a:rPr lang="nb-NO" dirty="0" err="1" smtClean="0"/>
              <a:t>okt</a:t>
            </a:r>
            <a:r>
              <a:rPr lang="nb-NO" dirty="0" smtClean="0"/>
              <a:t> 2020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Kort oppfølgingsintervju etter </a:t>
            </a:r>
            <a:r>
              <a:rPr lang="nb-NO" dirty="0" smtClean="0"/>
              <a:t>oppstart Endre</a:t>
            </a:r>
            <a:endParaRPr lang="nb-NO" dirty="0" smtClean="0"/>
          </a:p>
          <a:p>
            <a:r>
              <a:rPr lang="nb-NO" dirty="0" smtClean="0"/>
              <a:t>25 </a:t>
            </a:r>
            <a:r>
              <a:rPr lang="nb-NO" dirty="0" smtClean="0"/>
              <a:t>rekruttert til nå</a:t>
            </a:r>
            <a:endParaRPr lang="nb-NO" dirty="0" smtClean="0"/>
          </a:p>
          <a:p>
            <a:pPr lvl="1"/>
            <a:r>
              <a:rPr lang="nb-NO" dirty="0" smtClean="0"/>
              <a:t>fra 3 legesentre (Sagene, Nytorget &amp; Hillevåg)</a:t>
            </a:r>
          </a:p>
          <a:p>
            <a:pPr lvl="1"/>
            <a:r>
              <a:rPr lang="nb-NO" dirty="0" smtClean="0"/>
              <a:t>tekniske innkjøringsvansker</a:t>
            </a:r>
          </a:p>
          <a:p>
            <a:pPr lvl="1"/>
            <a:r>
              <a:rPr lang="nb-NO" dirty="0" smtClean="0"/>
              <a:t>Svært sammensatt gruppe </a:t>
            </a:r>
            <a:r>
              <a:rPr lang="nb-NO" dirty="0" err="1" smtClean="0"/>
              <a:t>ifht</a:t>
            </a:r>
            <a:r>
              <a:rPr lang="nb-NO" dirty="0" smtClean="0"/>
              <a:t> </a:t>
            </a:r>
            <a:r>
              <a:rPr lang="nb-NO" dirty="0" smtClean="0"/>
              <a:t>bruksmønster</a:t>
            </a:r>
            <a:r>
              <a:rPr lang="nb-NO" dirty="0" smtClean="0"/>
              <a:t>, kjønn, motivasjon, opplevd </a:t>
            </a:r>
            <a:r>
              <a:rPr lang="nb-NO" dirty="0" smtClean="0"/>
              <a:t>nytte</a:t>
            </a:r>
            <a:endParaRPr lang="nb-NO" dirty="0" smtClean="0"/>
          </a:p>
          <a:p>
            <a:r>
              <a:rPr lang="nb-NO" dirty="0" smtClean="0"/>
              <a:t>Bruk av program:</a:t>
            </a:r>
          </a:p>
          <a:p>
            <a:pPr lvl="1"/>
            <a:r>
              <a:rPr lang="nb-NO" dirty="0" smtClean="0"/>
              <a:t>12 </a:t>
            </a:r>
            <a:r>
              <a:rPr lang="nb-NO" dirty="0" smtClean="0"/>
              <a:t>har hatt rimelig tid til å fullføre (uten alvorlig teknisk feil)</a:t>
            </a:r>
          </a:p>
          <a:p>
            <a:pPr lvl="1"/>
            <a:r>
              <a:rPr lang="nb-NO" dirty="0" smtClean="0"/>
              <a:t>Antall økter: </a:t>
            </a:r>
            <a:r>
              <a:rPr lang="nb-NO" dirty="0"/>
              <a:t>0, 1, 2, 4, 7, 8, 11, 13, 20, 28, 31, </a:t>
            </a:r>
            <a:r>
              <a:rPr lang="nb-NO" dirty="0" smtClean="0"/>
              <a:t>33 </a:t>
            </a:r>
          </a:p>
          <a:p>
            <a:pPr lvl="1"/>
            <a:r>
              <a:rPr lang="nb-NO" dirty="0" smtClean="0"/>
              <a:t>Godt over halvparten av innloggingene skjer fra mobiltelefon</a:t>
            </a:r>
            <a:endParaRPr lang="nb-NO" dirty="0"/>
          </a:p>
          <a:p>
            <a:pPr lvl="2"/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036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Endre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Finansiert av:</a:t>
            </a:r>
          </a:p>
          <a:p>
            <a:pPr lvl="1"/>
            <a:r>
              <a:rPr lang="nb-NO" dirty="0" smtClean="0"/>
              <a:t>NFR–stipend 2013-2016</a:t>
            </a:r>
          </a:p>
          <a:p>
            <a:pPr lvl="1"/>
            <a:r>
              <a:rPr lang="nb-NO" dirty="0" smtClean="0"/>
              <a:t>Senter for Rus- og Avhengighets Forskning (</a:t>
            </a:r>
            <a:r>
              <a:rPr lang="nb-NO" dirty="0"/>
              <a:t>SERAF</a:t>
            </a:r>
            <a:r>
              <a:rPr lang="nb-NO" dirty="0" smtClean="0"/>
              <a:t>), UiO, 2017-2021</a:t>
            </a:r>
          </a:p>
          <a:p>
            <a:pPr lvl="1"/>
            <a:r>
              <a:rPr lang="nb-NO" dirty="0"/>
              <a:t>Regionalt kompetansesenter for rusmiddelforskning i Helse Vest (KORFOR</a:t>
            </a:r>
            <a:r>
              <a:rPr lang="nb-NO" dirty="0" smtClean="0"/>
              <a:t>), Helse Vest, 2017-2021</a:t>
            </a:r>
          </a:p>
          <a:p>
            <a:pPr lvl="1"/>
            <a:r>
              <a:rPr lang="nb-NO" dirty="0" smtClean="0"/>
              <a:t>Psykologisk institutt, UiO, 2019-2021</a:t>
            </a:r>
            <a:endParaRPr lang="nb-NO" dirty="0"/>
          </a:p>
          <a:p>
            <a:r>
              <a:rPr lang="nb-NO" dirty="0" smtClean="0"/>
              <a:t>Endre og plattformen den er lagd og driftes med (</a:t>
            </a:r>
            <a:r>
              <a:rPr lang="nb-NO" dirty="0" err="1" smtClean="0"/>
              <a:t>Serafin</a:t>
            </a:r>
            <a:r>
              <a:rPr lang="nb-NO" dirty="0" smtClean="0"/>
              <a:t>) </a:t>
            </a:r>
            <a:r>
              <a:rPr lang="nb-NO" smtClean="0"/>
              <a:t>er </a:t>
            </a:r>
            <a:r>
              <a:rPr lang="nb-NO" smtClean="0"/>
              <a:t>lisensiert </a:t>
            </a:r>
            <a:r>
              <a:rPr lang="nb-NO" dirty="0" smtClean="0"/>
              <a:t>av Universitetet i Oslo og forskerne bak programmene, som åpen kildekode. Dvs. at alle som vil kan bruke programmene så lenge de deler eventuelle oppgraderinger under samme lisenstype.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16951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d9703dc-ef0b-4fcf-b741-7cc41878bd61">
      <Terms xmlns="http://schemas.microsoft.com/office/infopath/2007/PartnerControls"/>
    </TaxKeywordTaxHTField>
    <FNSPRollUpIngress xmlns="ed9703dc-ef0b-4fcf-b741-7cc41878bd61" xsi:nil="true"/>
    <PublishingExpirationDate xmlns="http://schemas.microsoft.com/sharepoint/v3" xsi:nil="true"/>
    <PublishingStartDate xmlns="http://schemas.microsoft.com/sharepoint/v3" xsi:nil="true"/>
    <TaxCatchAll xmlns="ed9703dc-ef0b-4fcf-b741-7cc41878bd61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65BAFAD0BB8649BF2A942826A6056A" ma:contentTypeVersion="24" ma:contentTypeDescription="Opprett et nytt dokument." ma:contentTypeScope="" ma:versionID="e126fd0e020a2d795aa402d45cc01250">
  <xsd:schema xmlns:xsd="http://www.w3.org/2001/XMLSchema" xmlns:xs="http://www.w3.org/2001/XMLSchema" xmlns:p="http://schemas.microsoft.com/office/2006/metadata/properties" xmlns:ns1="http://schemas.microsoft.com/sharepoint/v3" xmlns:ns2="ed9703dc-ef0b-4fcf-b741-7cc41878bd61" targetNamespace="http://schemas.microsoft.com/office/2006/metadata/properties" ma:root="true" ma:fieldsID="e1741887e261325f66d63b7ce8629045" ns1:_="" ns2:_="">
    <xsd:import namespace="http://schemas.microsoft.com/sharepoint/v3"/>
    <xsd:import namespace="ed9703dc-ef0b-4fcf-b741-7cc41878bd6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03dc-ef0b-4fcf-b741-7cc41878bd6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e24a585c-7ab9-4d2e-a6c2-97a6a586d433}" ma:internalName="TaxCatchAll" ma:showField="CatchAllData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e24a585c-7ab9-4d2e-a6c2-97a6a586d433}" ma:internalName="TaxCatchAllLabel" ma:readOnly="true" ma:showField="CatchAllDataLabel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B96BE5-7111-47B9-9D3F-42F43FFDC5AC}"/>
</file>

<file path=customXml/itemProps2.xml><?xml version="1.0" encoding="utf-8"?>
<ds:datastoreItem xmlns:ds="http://schemas.openxmlformats.org/officeDocument/2006/customXml" ds:itemID="{EC59E7C3-10BB-4A76-8198-0CBFD0B0DC82}"/>
</file>

<file path=customXml/itemProps3.xml><?xml version="1.0" encoding="utf-8"?>
<ds:datastoreItem xmlns:ds="http://schemas.openxmlformats.org/officeDocument/2006/customXml" ds:itemID="{89501F15-DE46-4B06-BDC8-6AF6080985A8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755</TotalTime>
  <Words>362</Words>
  <Application>Microsoft Office PowerPoint</Application>
  <PresentationFormat>Skjermfremvisning (4:3)</PresentationFormat>
  <Paragraphs>45</Paragraphs>
  <Slides>5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Adjacency</vt:lpstr>
      <vt:lpstr>Endre 2.0</vt:lpstr>
      <vt:lpstr>Kontekst</vt:lpstr>
      <vt:lpstr>Endre</vt:lpstr>
      <vt:lpstr>Pilotstudie fra sept/okt 2020</vt:lpstr>
      <vt:lpstr>Endre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Endre 2.0</dc:title>
  <dc:creator>Håvar Brendryen</dc:creator>
  <cp:keywords/>
  <cp:lastModifiedBy>Lid, Torgeir Gilje</cp:lastModifiedBy>
  <cp:revision>10</cp:revision>
  <dcterms:created xsi:type="dcterms:W3CDTF">2021-01-18T13:57:45Z</dcterms:created>
  <dcterms:modified xsi:type="dcterms:W3CDTF">2021-01-21T12:32:01Z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0x010100F865BAFAD0BB8649BF2A942826A6056A</vt:lpwstr>
  </property>
  <property fmtid="{D5CDD505-2E9C-101B-9397-08002B2CF9AE}" pid="3" name="TaxKeyword">
    <vt:lpwstr/>
  </property>
</Properties>
</file>